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Bowlby One SC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BowlbyOneS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0f1ab164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0f1ab164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0f1ab164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0f1ab164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5a2328e1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5a2328e1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0f1ab164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0f1ab164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fatigued I am affects my performance, and what happens to me during </a:t>
            </a:r>
            <a:r>
              <a:rPr lang="en"/>
              <a:t>the tournament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I say about the data? We can make metrics for fatigue using the wellness data and make metrics for the performance using the gps and accelerometer data.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0f1ab1646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0f1ab1646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0f1ab1646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0f1ab1646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0f1ab164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0f1ab164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0f1ab1646_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0f1ab1646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Impose a nice table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0f1ab164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0f1ab164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5a2328e1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5a2328e1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0f1ab16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0f1ab16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also add other stuff just no connections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7336725" y="1642025"/>
            <a:ext cx="3114900" cy="31149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DataFest 2019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Standard Deviants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Prasidh Arora, David Black, Robert Garrett, Bob Krueger</a:t>
            </a:r>
            <a:endParaRPr sz="1800"/>
          </a:p>
        </p:txBody>
      </p:sp>
      <p:sp>
        <p:nvSpPr>
          <p:cNvPr id="57" name="Google Shape;57;p13"/>
          <p:cNvSpPr/>
          <p:nvPr/>
        </p:nvSpPr>
        <p:spPr>
          <a:xfrm>
            <a:off x="-903075" y="-830050"/>
            <a:ext cx="3114900" cy="31149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0" y="1838593"/>
            <a:ext cx="9144003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0" y="259550"/>
            <a:ext cx="91440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Average Fatigue Score the week before the tournament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vs.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Fatigue Score each day after the tournament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/>
        </p:nvSpPr>
        <p:spPr>
          <a:xfrm>
            <a:off x="5662100" y="2755625"/>
            <a:ext cx="33993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World Cup: </a:t>
            </a:r>
            <a:r>
              <a:rPr b="1" lang="en" sz="1800"/>
              <a:t>40</a:t>
            </a:r>
            <a:r>
              <a:rPr lang="en" sz="1800"/>
              <a:t> days after Paris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>
            <p:ph type="title"/>
          </p:nvPr>
        </p:nvSpPr>
        <p:spPr>
          <a:xfrm>
            <a:off x="3038250" y="372250"/>
            <a:ext cx="30675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Bowlby One SC"/>
                <a:ea typeface="Bowlby One SC"/>
                <a:cs typeface="Bowlby One SC"/>
                <a:sym typeface="Bowlby One SC"/>
              </a:rPr>
              <a:t>CONCLUSIONS</a:t>
            </a:r>
            <a:endParaRPr>
              <a:solidFill>
                <a:srgbClr val="FF0000"/>
              </a:solidFill>
              <a:latin typeface="Bowlby One SC"/>
              <a:ea typeface="Bowlby One SC"/>
              <a:cs typeface="Bowlby One SC"/>
              <a:sym typeface="Bowlby One SC"/>
            </a:endParaRPr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671725" y="1331750"/>
            <a:ext cx="74334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Identified holistic fatigue (objectively and subjectively)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</p:txBody>
      </p:sp>
      <p:sp>
        <p:nvSpPr>
          <p:cNvPr id="143" name="Google Shape;143;p24"/>
          <p:cNvSpPr txBox="1"/>
          <p:nvPr/>
        </p:nvSpPr>
        <p:spPr>
          <a:xfrm>
            <a:off x="671725" y="4203375"/>
            <a:ext cx="6922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Better recovery means more control over </a:t>
            </a:r>
            <a:r>
              <a:rPr b="1" lang="en" sz="2400"/>
              <a:t>victory</a:t>
            </a:r>
            <a:endParaRPr b="1"/>
          </a:p>
        </p:txBody>
      </p:sp>
      <p:sp>
        <p:nvSpPr>
          <p:cNvPr id="144" name="Google Shape;144;p24"/>
          <p:cNvSpPr txBox="1"/>
          <p:nvPr/>
        </p:nvSpPr>
        <p:spPr>
          <a:xfrm>
            <a:off x="671725" y="3633350"/>
            <a:ext cx="56274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Better workouts means better recovery</a:t>
            </a: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671725" y="3080150"/>
            <a:ext cx="7894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Anticipate fatigue to inform workout design </a:t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671725" y="1989650"/>
            <a:ext cx="8136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Quantify</a:t>
            </a:r>
            <a:r>
              <a:rPr lang="en" sz="2400"/>
              <a:t> recovery between two tournaments</a:t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314000" y="897125"/>
            <a:ext cx="25119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we have done:</a:t>
            </a:r>
            <a:endParaRPr sz="1800"/>
          </a:p>
        </p:txBody>
      </p:sp>
      <p:sp>
        <p:nvSpPr>
          <p:cNvPr id="148" name="Google Shape;148;p24"/>
          <p:cNvSpPr txBox="1"/>
          <p:nvPr/>
        </p:nvSpPr>
        <p:spPr>
          <a:xfrm>
            <a:off x="314000" y="2647550"/>
            <a:ext cx="25119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coaches can do:</a:t>
            </a:r>
            <a:endParaRPr sz="1800"/>
          </a:p>
        </p:txBody>
      </p:sp>
      <p:sp>
        <p:nvSpPr>
          <p:cNvPr id="149" name="Google Shape;149;p24"/>
          <p:cNvSpPr/>
          <p:nvPr/>
        </p:nvSpPr>
        <p:spPr>
          <a:xfrm>
            <a:off x="2019275" y="2863297"/>
            <a:ext cx="1708800" cy="1604100"/>
          </a:xfrm>
          <a:prstGeom prst="ellipse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Fatigue</a:t>
            </a:r>
            <a:endParaRPr b="1" sz="1800">
              <a:solidFill>
                <a:srgbClr val="FFFFFF"/>
              </a:solidFill>
            </a:endParaRPr>
          </a:p>
        </p:txBody>
      </p:sp>
      <p:cxnSp>
        <p:nvCxnSpPr>
          <p:cNvPr id="150" name="Google Shape;150;p24"/>
          <p:cNvCxnSpPr>
            <a:stCxn id="149" idx="7"/>
            <a:endCxn id="151" idx="1"/>
          </p:cNvCxnSpPr>
          <p:nvPr/>
        </p:nvCxnSpPr>
        <p:spPr>
          <a:xfrm rot="-5400000">
            <a:off x="4213127" y="2328112"/>
            <a:ext cx="34800" cy="1505400"/>
          </a:xfrm>
          <a:prstGeom prst="curvedConnector3">
            <a:avLst>
              <a:gd fmla="val 1294815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4"/>
          <p:cNvCxnSpPr>
            <a:stCxn id="151" idx="3"/>
            <a:endCxn id="149" idx="5"/>
          </p:cNvCxnSpPr>
          <p:nvPr/>
        </p:nvCxnSpPr>
        <p:spPr>
          <a:xfrm flipH="1" rot="5400000">
            <a:off x="4123569" y="3586611"/>
            <a:ext cx="213900" cy="1505400"/>
          </a:xfrm>
          <a:prstGeom prst="curvedConnector3">
            <a:avLst>
              <a:gd fmla="val -195759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53" name="Google Shape;153;p24"/>
          <p:cNvGrpSpPr/>
          <p:nvPr/>
        </p:nvGrpSpPr>
        <p:grpSpPr>
          <a:xfrm>
            <a:off x="4678786" y="2776961"/>
            <a:ext cx="2078800" cy="1955707"/>
            <a:chOff x="5070125" y="713525"/>
            <a:chExt cx="3510300" cy="3539100"/>
          </a:xfrm>
        </p:grpSpPr>
        <p:sp>
          <p:nvSpPr>
            <p:cNvPr id="151" name="Google Shape;151;p24"/>
            <p:cNvSpPr/>
            <p:nvPr/>
          </p:nvSpPr>
          <p:spPr>
            <a:xfrm>
              <a:off x="5070125" y="713525"/>
              <a:ext cx="3510300" cy="3539100"/>
            </a:xfrm>
            <a:prstGeom prst="ellipse">
              <a:avLst/>
            </a:pr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rgbClr val="FFFFFF"/>
                </a:solidFill>
              </a:endParaRPr>
            </a:p>
          </p:txBody>
        </p:sp>
        <p:sp>
          <p:nvSpPr>
            <p:cNvPr id="154" name="Google Shape;154;p24"/>
            <p:cNvSpPr txBox="1"/>
            <p:nvPr/>
          </p:nvSpPr>
          <p:spPr>
            <a:xfrm>
              <a:off x="5158175" y="2081950"/>
              <a:ext cx="33342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rgbClr val="FFFFFF"/>
                  </a:solidFill>
                </a:rPr>
                <a:t>Performance</a:t>
              </a:r>
              <a:endParaRPr sz="18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579250" y="869825"/>
            <a:ext cx="2885700" cy="2903400"/>
          </a:xfrm>
          <a:prstGeom prst="ellipse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Fatigue</a:t>
            </a:r>
            <a:endParaRPr b="1" sz="3600">
              <a:solidFill>
                <a:srgbClr val="FFFFFF"/>
              </a:solidFill>
            </a:endParaRPr>
          </a:p>
        </p:txBody>
      </p:sp>
      <p:cxnSp>
        <p:nvCxnSpPr>
          <p:cNvPr id="63" name="Google Shape;63;p14"/>
          <p:cNvCxnSpPr>
            <a:stCxn id="62" idx="7"/>
            <a:endCxn id="64" idx="1"/>
          </p:cNvCxnSpPr>
          <p:nvPr/>
        </p:nvCxnSpPr>
        <p:spPr>
          <a:xfrm rot="-5400000">
            <a:off x="4281649" y="-7582"/>
            <a:ext cx="63300" cy="2541900"/>
          </a:xfrm>
          <a:prstGeom prst="curvedConnector3">
            <a:avLst>
              <a:gd fmla="val 1294815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" name="Google Shape;65;p14"/>
          <p:cNvCxnSpPr>
            <a:stCxn id="64" idx="3"/>
            <a:endCxn id="62" idx="5"/>
          </p:cNvCxnSpPr>
          <p:nvPr/>
        </p:nvCxnSpPr>
        <p:spPr>
          <a:xfrm flipH="1" rot="5400000">
            <a:off x="4120047" y="2270186"/>
            <a:ext cx="386400" cy="2541900"/>
          </a:xfrm>
          <a:prstGeom prst="curvedConnector3">
            <a:avLst>
              <a:gd fmla="val -195759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" name="Google Shape;66;p14"/>
          <p:cNvSpPr txBox="1"/>
          <p:nvPr/>
        </p:nvSpPr>
        <p:spPr>
          <a:xfrm>
            <a:off x="457600" y="4463300"/>
            <a:ext cx="35103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[</a:t>
            </a:r>
            <a:r>
              <a:rPr i="1" lang="en" sz="2400"/>
              <a:t>Wellness Survey Data]</a:t>
            </a:r>
            <a:endParaRPr i="1" sz="2400"/>
          </a:p>
        </p:txBody>
      </p:sp>
      <p:grpSp>
        <p:nvGrpSpPr>
          <p:cNvPr id="67" name="Google Shape;67;p14"/>
          <p:cNvGrpSpPr/>
          <p:nvPr/>
        </p:nvGrpSpPr>
        <p:grpSpPr>
          <a:xfrm>
            <a:off x="5070125" y="713525"/>
            <a:ext cx="3510300" cy="3539100"/>
            <a:chOff x="5070125" y="713525"/>
            <a:chExt cx="3510300" cy="3539100"/>
          </a:xfrm>
        </p:grpSpPr>
        <p:sp>
          <p:nvSpPr>
            <p:cNvPr id="64" name="Google Shape;64;p14"/>
            <p:cNvSpPr/>
            <p:nvPr/>
          </p:nvSpPr>
          <p:spPr>
            <a:xfrm>
              <a:off x="5070125" y="713525"/>
              <a:ext cx="3510300" cy="3539100"/>
            </a:xfrm>
            <a:prstGeom prst="ellipse">
              <a:avLst/>
            </a:pr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rgbClr val="FFFFFF"/>
                </a:solidFill>
              </a:endParaRPr>
            </a:p>
          </p:txBody>
        </p:sp>
        <p:sp>
          <p:nvSpPr>
            <p:cNvPr id="68" name="Google Shape;68;p14"/>
            <p:cNvSpPr txBox="1"/>
            <p:nvPr/>
          </p:nvSpPr>
          <p:spPr>
            <a:xfrm>
              <a:off x="5158175" y="2081950"/>
              <a:ext cx="33342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3600">
                  <a:solidFill>
                    <a:srgbClr val="FFFFFF"/>
                  </a:solidFill>
                </a:rPr>
                <a:t>Performance</a:t>
              </a:r>
              <a:endParaRPr sz="3600"/>
            </a:p>
          </p:txBody>
        </p:sp>
      </p:grpSp>
      <p:sp>
        <p:nvSpPr>
          <p:cNvPr id="69" name="Google Shape;69;p14"/>
          <p:cNvSpPr txBox="1"/>
          <p:nvPr/>
        </p:nvSpPr>
        <p:spPr>
          <a:xfrm>
            <a:off x="4769700" y="4463300"/>
            <a:ext cx="42762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[</a:t>
            </a:r>
            <a:r>
              <a:rPr i="1" lang="en" sz="2400"/>
              <a:t>GPS &amp; </a:t>
            </a:r>
            <a:r>
              <a:rPr i="1" lang="en" sz="2400"/>
              <a:t>Accelerometer Data]</a:t>
            </a:r>
            <a:r>
              <a:rPr i="1" lang="en"/>
              <a:t> 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 rot="412440">
            <a:off x="2487915" y="1426354"/>
            <a:ext cx="4416547" cy="2138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Tournament in Paris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12 Players, 6 Games, 4 Wins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June 8th to June 10th, 2018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66925"/>
            <a:ext cx="9280675" cy="92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 rot="412440">
            <a:off x="2487915" y="1426354"/>
            <a:ext cx="4416547" cy="2138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What can we learn from this?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</a:rPr>
              <a:t>Distance Traveled:</a:t>
            </a:r>
            <a:r>
              <a:rPr lang="en" sz="2400">
                <a:solidFill>
                  <a:srgbClr val="FFFFFF"/>
                </a:solidFill>
              </a:rPr>
              <a:t> </a:t>
            </a:r>
            <a:r>
              <a:rPr b="1" lang="en" sz="2400">
                <a:solidFill>
                  <a:srgbClr val="FFFFFF"/>
                </a:solidFill>
              </a:rPr>
              <a:t>724 meters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</a:rPr>
              <a:t>Play Time: </a:t>
            </a:r>
            <a:r>
              <a:rPr b="1" lang="en" sz="2400">
                <a:solidFill>
                  <a:srgbClr val="FFFFFF"/>
                </a:solidFill>
              </a:rPr>
              <a:t>7 min, 46 sec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</a:rPr>
              <a:t>Average Speed:</a:t>
            </a:r>
            <a:r>
              <a:rPr lang="en" sz="2400">
                <a:solidFill>
                  <a:srgbClr val="FFFFFF"/>
                </a:solidFill>
              </a:rPr>
              <a:t> </a:t>
            </a:r>
            <a:r>
              <a:rPr b="1" lang="en" sz="2400">
                <a:solidFill>
                  <a:srgbClr val="FFFFFF"/>
                </a:solidFill>
              </a:rPr>
              <a:t>1.52 m/sec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4">
            <a:alphaModFix/>
          </a:blip>
          <a:srcRect b="5464" l="0" r="0" t="0"/>
          <a:stretch/>
        </p:blipFill>
        <p:spPr>
          <a:xfrm>
            <a:off x="3393150" y="-25475"/>
            <a:ext cx="5750850" cy="30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209650" y="209650"/>
            <a:ext cx="2781300" cy="21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What about Tackles?</a:t>
            </a:r>
            <a:endParaRPr b="1"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550" y="796500"/>
            <a:ext cx="6217751" cy="434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type="title"/>
          </p:nvPr>
        </p:nvSpPr>
        <p:spPr>
          <a:xfrm>
            <a:off x="129500" y="244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Correlation of Wellness Measures</a:t>
            </a:r>
            <a:endParaRPr b="1"/>
          </a:p>
        </p:txBody>
      </p:sp>
      <p:sp>
        <p:nvSpPr>
          <p:cNvPr id="113" name="Google Shape;113;p20"/>
          <p:cNvSpPr txBox="1"/>
          <p:nvPr/>
        </p:nvSpPr>
        <p:spPr>
          <a:xfrm>
            <a:off x="228600" y="3180825"/>
            <a:ext cx="4788900" cy="1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Monitoring Score: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 of Survey Responses,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Ignores Correlation Structure</a:t>
            </a:r>
            <a:endParaRPr sz="2400"/>
          </a:p>
        </p:txBody>
      </p:sp>
      <p:sp>
        <p:nvSpPr>
          <p:cNvPr id="114" name="Google Shape;114;p20"/>
          <p:cNvSpPr txBox="1"/>
          <p:nvPr/>
        </p:nvSpPr>
        <p:spPr>
          <a:xfrm>
            <a:off x="1435025" y="3627850"/>
            <a:ext cx="73395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87475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New Wellness Measure </a:t>
            </a:r>
            <a:endParaRPr b="1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200" y="771400"/>
            <a:ext cx="6456396" cy="419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228600" y="3257025"/>
            <a:ext cx="4788900" cy="1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New Metric: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Normalize by player,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Weight by connection to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Fatigue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